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8" r:id="rId5"/>
    <p:sldId id="297" r:id="rId6"/>
    <p:sldId id="298" r:id="rId7"/>
    <p:sldId id="296" r:id="rId8"/>
    <p:sldId id="276" r:id="rId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1541" autoAdjust="0"/>
  </p:normalViewPr>
  <p:slideViewPr>
    <p:cSldViewPr snapToGrid="0" showGuides="1">
      <p:cViewPr varScale="1">
        <p:scale>
          <a:sx n="68" d="100"/>
          <a:sy n="68" d="100"/>
        </p:scale>
        <p:origin x="57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87C01A-9758-4250-8ECE-0642C0695A6C}" type="datetime1">
              <a:rPr lang="de-DE" smtClean="0"/>
              <a:t>05.11.2025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5684A-D8A0-486B-B44A-49251F0233F5}" type="datetime1">
              <a:rPr lang="de-DE" smtClean="0"/>
              <a:pPr/>
              <a:t>05.11.2025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313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schö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E-Mail-Adresse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de-DE" noProof="0" dirty="0"/>
              <a:t>Hier Website-URL einfügen</a:t>
            </a:r>
          </a:p>
        </p:txBody>
      </p:sp>
      <p:pic>
        <p:nvPicPr>
          <p:cNvPr id="17" name="Grafik 16" descr="Umschlag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fik 17" descr="Netzwe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15850" y="527841"/>
            <a:ext cx="1745251" cy="401407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17982" y="4623048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el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613" y="2968096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de-DE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pic>
        <p:nvPicPr>
          <p:cNvPr id="9" name="Bild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noProof="0" dirty="0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ihand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noProof="0" dirty="0"/>
              </a:p>
            </p:txBody>
          </p:sp>
          <p:sp>
            <p:nvSpPr>
              <p:cNvPr id="20" name="Freihand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de-DE" noProof="0" dirty="0"/>
              </a:p>
            </p:txBody>
          </p:sp>
        </p:grpSp>
      </p:grp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ihand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5" name="Freihand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6" name="Freihand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12" name="Bild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ihand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0" name="Freihand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13" name="Bild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ihand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3" name="Freihand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4" name="Freihand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Inhaltsplatzhalt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21" name="Bild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9" name="Titel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ihand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2" name="Freihand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23" name="Freihand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pic>
        <p:nvPicPr>
          <p:cNvPr id="13" name="Bild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1579014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 dirty="0"/>
              <a:t>Hier Titel einfügen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7745" y="5379832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Master-Untertitelformat bearbeiten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ihand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6" name="Freihand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337688" y="5257453"/>
            <a:ext cx="313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8">
            <a:extLst>
              <a:ext uri="{FF2B5EF4-FFF2-40B4-BE49-F238E27FC236}">
                <a16:creationId xmlns:a16="http://schemas.microsoft.com/office/drawing/2014/main" id="{65B85C08-1DBE-4055-8D6F-73F19C4528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15850" y="527841"/>
            <a:ext cx="1745251" cy="4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Hier Platzhaltertext einfügen</a:t>
            </a: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5039"/>
            <a:ext cx="1073019" cy="24679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2691063" y="3860360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ihand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2" name="Freihand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3" name="Freihand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8" name="Bildplatzhalt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3" name="Bildplatzhalt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5039"/>
            <a:ext cx="1073019" cy="24679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accent2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5039"/>
            <a:ext cx="1073019" cy="24679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Hier Thema 01 einfügen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Hier Thema 02 einfügen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Bildplatzhalt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9" name="Bildplatzhalt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ihand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3" name="Freihand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14" name="Freihand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6502"/>
            <a:ext cx="1073019" cy="243867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ihand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7" name="Freihand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  <p:sp>
          <p:nvSpPr>
            <p:cNvPr id="38" name="Freihand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noProof="0" dirty="0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>
              <a:solidFill>
                <a:schemeClr val="bg1"/>
              </a:solidFill>
            </a:endParaRP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2046" y="6345039"/>
            <a:ext cx="1073019" cy="246794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de-DE" noProof="0" dirty="0"/>
              <a:t>Geschäftsführung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F5B716E-F937-40F9-B6CA-96B3068BCF36}" type="datetime1">
              <a:rPr lang="de-DE" noProof="0" smtClean="0"/>
              <a:t>05.11.2025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7688" y="1439517"/>
            <a:ext cx="5987394" cy="3883715"/>
          </a:xfrm>
        </p:spPr>
        <p:txBody>
          <a:bodyPr rtlCol="0"/>
          <a:lstStyle/>
          <a:p>
            <a:pPr rtl="0"/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</a:t>
            </a:r>
            <a:r>
              <a:rPr lang="de-DE" dirty="0"/>
              <a:t>oftware </a:t>
            </a: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</a:t>
            </a:r>
            <a:r>
              <a:rPr lang="de-DE" dirty="0"/>
              <a:t>ildau </a:t>
            </a: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</a:t>
            </a:r>
            <a:r>
              <a:rPr lang="de-DE" dirty="0"/>
              <a:t>nvestment and </a:t>
            </a: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r>
              <a:rPr lang="de-DE" dirty="0"/>
              <a:t>inancial </a:t>
            </a:r>
            <a:r>
              <a:rPr lang="de-DE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</a:t>
            </a:r>
            <a:r>
              <a:rPr lang="de-DE" dirty="0"/>
              <a:t>rading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7688" y="5418483"/>
            <a:ext cx="5143500" cy="503167"/>
          </a:xfrm>
        </p:spPr>
        <p:txBody>
          <a:bodyPr rtlCol="0"/>
          <a:lstStyle/>
          <a:p>
            <a:pPr rtl="0"/>
            <a:r>
              <a:rPr lang="de-DE" dirty="0"/>
              <a:t>SWIFT </a:t>
            </a:r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CF942580-3492-48E1-B0BD-8D8901333D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C82DB3A-68B0-4993-AD19-03B6E104B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5243073" cy="4351338"/>
          </a:xfrm>
        </p:spPr>
        <p:txBody>
          <a:bodyPr/>
          <a:lstStyle/>
          <a:p>
            <a:r>
              <a:rPr lang="de-DE" sz="2000" dirty="0"/>
              <a:t>Seasons </a:t>
            </a:r>
          </a:p>
          <a:p>
            <a:pPr lvl="1"/>
            <a:r>
              <a:rPr lang="de-DE" sz="1800" dirty="0"/>
              <a:t>Wöchentliche Season</a:t>
            </a:r>
          </a:p>
          <a:p>
            <a:pPr lvl="2"/>
            <a:r>
              <a:rPr lang="de-DE" sz="1600" dirty="0"/>
              <a:t>Damit wöchentlicher </a:t>
            </a:r>
            <a:r>
              <a:rPr lang="de-DE" sz="1600" dirty="0" err="1"/>
              <a:t>Reset</a:t>
            </a:r>
            <a:r>
              <a:rPr lang="de-DE" sz="1600" dirty="0"/>
              <a:t> des Spiels </a:t>
            </a:r>
          </a:p>
          <a:p>
            <a:pPr lvl="1"/>
            <a:r>
              <a:rPr lang="de-DE" sz="1800" dirty="0"/>
              <a:t>Wechsel des Index </a:t>
            </a:r>
          </a:p>
          <a:p>
            <a:pPr lvl="2"/>
            <a:r>
              <a:rPr lang="de-DE" sz="1600" dirty="0"/>
              <a:t>Begonnen wird mit einem weiteren Index </a:t>
            </a:r>
          </a:p>
          <a:p>
            <a:r>
              <a:rPr lang="de-DE" sz="2000" dirty="0"/>
              <a:t>Orders</a:t>
            </a:r>
          </a:p>
          <a:p>
            <a:pPr lvl="1"/>
            <a:r>
              <a:rPr lang="de-DE" sz="1800" dirty="0"/>
              <a:t>Buy Orders zum ersten Tageskurs </a:t>
            </a:r>
          </a:p>
          <a:p>
            <a:pPr lvl="1"/>
            <a:r>
              <a:rPr lang="de-DE" sz="1800" dirty="0"/>
              <a:t>Sell Orders zum ersten Tageskurs </a:t>
            </a:r>
          </a:p>
          <a:p>
            <a:r>
              <a:rPr lang="de-DE" sz="2000" dirty="0"/>
              <a:t>Planung und Konzeptionierung</a:t>
            </a:r>
          </a:p>
          <a:p>
            <a:pPr lvl="1"/>
            <a:r>
              <a:rPr lang="de-DE" sz="1800" dirty="0"/>
              <a:t>Titel</a:t>
            </a:r>
          </a:p>
          <a:p>
            <a:pPr lvl="1"/>
            <a:r>
              <a:rPr lang="de-DE" sz="1800" dirty="0"/>
              <a:t>Achievements </a:t>
            </a:r>
          </a:p>
          <a:p>
            <a:r>
              <a:rPr lang="de-DE" sz="2000" dirty="0"/>
              <a:t>Videoplanung</a:t>
            </a:r>
          </a:p>
          <a:p>
            <a:pPr lvl="1"/>
            <a:r>
              <a:rPr lang="de-DE" sz="1800" dirty="0"/>
              <a:t>Vertonung </a:t>
            </a:r>
          </a:p>
          <a:p>
            <a:pPr lvl="1"/>
            <a:r>
              <a:rPr lang="de-DE" sz="1800" dirty="0"/>
              <a:t>Short Video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1BE03A-87AF-4532-9B1F-1779634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2</a:t>
            </a:fld>
            <a:endParaRPr lang="de-DE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E5BC7B-EC1E-4E93-A2CB-D1566FEF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SEASON 2 </a:t>
            </a:r>
            <a:br>
              <a:rPr lang="de-DE" dirty="0"/>
            </a:br>
            <a:r>
              <a:rPr lang="de-DE" dirty="0"/>
              <a:t>	SPRINT 2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36450A90-C241-4DD8-B2C8-FD14B8A655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301" r="19301"/>
          <a:stretch>
            <a:fillRect/>
          </a:stretch>
        </p:blipFill>
        <p:spPr>
          <a:ln>
            <a:solidFill>
              <a:schemeClr val="tx1"/>
            </a:solidFill>
          </a:ln>
        </p:spPr>
      </p:pic>
      <p:pic>
        <p:nvPicPr>
          <p:cNvPr id="6" name="Grafik 5" descr="Häkchen mit einfarbiger Füllung">
            <a:extLst>
              <a:ext uri="{FF2B5EF4-FFF2-40B4-BE49-F238E27FC236}">
                <a16:creationId xmlns:a16="http://schemas.microsoft.com/office/drawing/2014/main" id="{59D29771-A017-4E19-934F-D92EB10BB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8749" y="1740347"/>
            <a:ext cx="914400" cy="914400"/>
          </a:xfrm>
          <a:prstGeom prst="rect">
            <a:avLst/>
          </a:prstGeom>
        </p:spPr>
      </p:pic>
      <p:pic>
        <p:nvPicPr>
          <p:cNvPr id="7" name="Grafik 6" descr="Häkchen mit einfarbiger Füllung">
            <a:extLst>
              <a:ext uri="{FF2B5EF4-FFF2-40B4-BE49-F238E27FC236}">
                <a16:creationId xmlns:a16="http://schemas.microsoft.com/office/drawing/2014/main" id="{03927960-0AEA-4A82-9C60-E68B6E5AE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5579" y="2432986"/>
            <a:ext cx="914400" cy="914400"/>
          </a:xfrm>
          <a:prstGeom prst="rect">
            <a:avLst/>
          </a:prstGeom>
        </p:spPr>
      </p:pic>
      <p:pic>
        <p:nvPicPr>
          <p:cNvPr id="8" name="Grafik 7" descr="Häkchen mit einfarbiger Füllung">
            <a:extLst>
              <a:ext uri="{FF2B5EF4-FFF2-40B4-BE49-F238E27FC236}">
                <a16:creationId xmlns:a16="http://schemas.microsoft.com/office/drawing/2014/main" id="{1EF4D779-F6F8-4597-B896-A0A727820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2240" y="3544094"/>
            <a:ext cx="914400" cy="914400"/>
          </a:xfrm>
          <a:prstGeom prst="rect">
            <a:avLst/>
          </a:prstGeom>
        </p:spPr>
      </p:pic>
      <p:pic>
        <p:nvPicPr>
          <p:cNvPr id="9" name="Grafik 8" descr="Häkchen mit einfarbiger Füllung">
            <a:extLst>
              <a:ext uri="{FF2B5EF4-FFF2-40B4-BE49-F238E27FC236}">
                <a16:creationId xmlns:a16="http://schemas.microsoft.com/office/drawing/2014/main" id="{867E9012-C92A-4DE6-AD78-9C0259A70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6153" y="4563879"/>
            <a:ext cx="914400" cy="914400"/>
          </a:xfrm>
          <a:prstGeom prst="rect">
            <a:avLst/>
          </a:prstGeom>
        </p:spPr>
      </p:pic>
      <p:pic>
        <p:nvPicPr>
          <p:cNvPr id="10" name="Grafik 9" descr="Häkchen mit einfarbiger Füllung">
            <a:extLst>
              <a:ext uri="{FF2B5EF4-FFF2-40B4-BE49-F238E27FC236}">
                <a16:creationId xmlns:a16="http://schemas.microsoft.com/office/drawing/2014/main" id="{DB1C810F-A729-455E-B6B7-1B530E460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3296" y="54782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7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D6EE58-D208-4AF2-B301-E20F2B56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Short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44AE7AC-F335-4D68-825B-75CC9420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3</a:t>
            </a:fld>
            <a:endParaRPr lang="de-DE" noProof="0" dirty="0"/>
          </a:p>
        </p:txBody>
      </p:sp>
      <p:pic>
        <p:nvPicPr>
          <p:cNvPr id="4" name="SWIFT">
            <a:hlinkClick r:id="" action="ppaction://media"/>
            <a:extLst>
              <a:ext uri="{FF2B5EF4-FFF2-40B4-BE49-F238E27FC236}">
                <a16:creationId xmlns:a16="http://schemas.microsoft.com/office/drawing/2014/main" id="{1D0BB792-9788-48CA-9A13-FE06DE90BD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24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C82DB3A-68B0-4993-AD19-03B6E104B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5243073" cy="4351338"/>
          </a:xfrm>
        </p:spPr>
        <p:txBody>
          <a:bodyPr/>
          <a:lstStyle/>
          <a:p>
            <a:r>
              <a:rPr lang="de-DE" dirty="0"/>
              <a:t>Grundsätzliche Achievements</a:t>
            </a:r>
          </a:p>
          <a:p>
            <a:pPr lvl="1"/>
            <a:r>
              <a:rPr lang="de-DE" dirty="0"/>
              <a:t>Titel </a:t>
            </a:r>
          </a:p>
          <a:p>
            <a:pPr lvl="1"/>
            <a:r>
              <a:rPr lang="de-DE" dirty="0"/>
              <a:t>Plaketten </a:t>
            </a:r>
          </a:p>
          <a:p>
            <a:r>
              <a:rPr lang="de-DE" dirty="0"/>
              <a:t>Neuen Microservice einrichten </a:t>
            </a:r>
          </a:p>
          <a:p>
            <a:pPr lvl="1"/>
            <a:r>
              <a:rPr lang="de-DE" dirty="0"/>
              <a:t>Dient der Umsetzung von Achievements</a:t>
            </a:r>
          </a:p>
          <a:p>
            <a:r>
              <a:rPr lang="de-DE" dirty="0"/>
              <a:t>Videoplanung</a:t>
            </a:r>
          </a:p>
          <a:p>
            <a:pPr lvl="1"/>
            <a:r>
              <a:rPr lang="de-DE" dirty="0"/>
              <a:t>Längeres Video</a:t>
            </a:r>
          </a:p>
          <a:p>
            <a:pPr lvl="1"/>
            <a:r>
              <a:rPr lang="de-DE" dirty="0"/>
              <a:t>Planung Erklärvideo</a:t>
            </a:r>
          </a:p>
          <a:p>
            <a:r>
              <a:rPr lang="de-DE" dirty="0"/>
              <a:t>Sonstige Anpassungen </a:t>
            </a:r>
          </a:p>
          <a:p>
            <a:pPr lvl="1"/>
            <a:r>
              <a:rPr lang="de-DE" dirty="0"/>
              <a:t>Dynamische Anpassungen Aufgrund der neu eingeführten Seasons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21BE03A-87AF-4532-9B1F-1779634A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de-DE" noProof="0" smtClean="0"/>
              <a:pPr rtl="0"/>
              <a:t>4</a:t>
            </a:fld>
            <a:endParaRPr lang="de-DE" noProof="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2E5BC7B-EC1E-4E93-A2CB-D1566FEF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SEASON 2 </a:t>
            </a:r>
            <a:br>
              <a:rPr lang="de-DE" dirty="0"/>
            </a:br>
            <a:r>
              <a:rPr lang="de-DE" dirty="0"/>
              <a:t>	SPRINT 3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36450A90-C241-4DD8-B2C8-FD14B8A655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301" r="19301"/>
          <a:stretch>
            <a:fillRect/>
          </a:stretch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077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160" y="2575430"/>
            <a:ext cx="5464075" cy="1707139"/>
          </a:xfrm>
        </p:spPr>
        <p:txBody>
          <a:bodyPr rtlCol="0"/>
          <a:lstStyle/>
          <a:p>
            <a:pPr rtl="0"/>
            <a:r>
              <a:rPr lang="de-DE" dirty="0"/>
              <a:t>Vorstellung der Ergebnisse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1A7461D5-44E5-40D7-945B-377577706F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690" t="518" r="3905" b="-518"/>
          <a:stretch/>
        </p:blipFill>
        <p:spPr>
          <a:xfrm>
            <a:off x="710812" y="728545"/>
            <a:ext cx="5305661" cy="5305661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288052-E11B-4589-B7CB-7EAFB3FC02EA}"/>
              </a:ext>
            </a:extLst>
          </p:cNvPr>
          <p:cNvSpPr txBox="1"/>
          <p:nvPr/>
        </p:nvSpPr>
        <p:spPr>
          <a:xfrm>
            <a:off x="1607076" y="5126416"/>
            <a:ext cx="363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https://swift.wsf.wir.ad.th-wildau.de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-Design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95_TF34076243" id="{08700077-069E-4FC7-9803-E0E8FFC68286}" vid="{D3EE604E-3FB4-4B44-A42C-EEFA81C76CB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„Blaue Kreise“</Template>
  <TotalTime>0</TotalTime>
  <Words>104</Words>
  <Application>Microsoft Office PowerPoint</Application>
  <PresentationFormat>Breitbild</PresentationFormat>
  <Paragraphs>36</Paragraphs>
  <Slides>5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Corbel</vt:lpstr>
      <vt:lpstr>Office-Design</vt:lpstr>
      <vt:lpstr>Software Wildau Investment and Financial Trading </vt:lpstr>
      <vt:lpstr>SEASON 2   SPRINT 2</vt:lpstr>
      <vt:lpstr>Short</vt:lpstr>
      <vt:lpstr>SEASON 2   SPRINT 3</vt:lpstr>
      <vt:lpstr>Vorstellung der Ergebnisse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Präsentati-onstitel</dc:title>
  <dc:creator>Lukas Sontowski</dc:creator>
  <cp:lastModifiedBy>Lukas Sontowski</cp:lastModifiedBy>
  <cp:revision>95</cp:revision>
  <dcterms:created xsi:type="dcterms:W3CDTF">2025-04-07T12:42:05Z</dcterms:created>
  <dcterms:modified xsi:type="dcterms:W3CDTF">2025-11-05T09:32:04Z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